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87" r:id="rId3"/>
    <p:sldId id="263" r:id="rId4"/>
    <p:sldId id="274" r:id="rId5"/>
    <p:sldId id="288" r:id="rId6"/>
    <p:sldId id="283" r:id="rId7"/>
    <p:sldId id="285" r:id="rId8"/>
    <p:sldId id="28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AC"/>
    <a:srgbClr val="333967"/>
    <a:srgbClr val="7F7F7F"/>
    <a:srgbClr val="3AD2CE"/>
    <a:srgbClr val="D9D9D9"/>
    <a:srgbClr val="F0F0F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26" autoAdjust="0"/>
    <p:restoredTop sz="94660"/>
  </p:normalViewPr>
  <p:slideViewPr>
    <p:cSldViewPr>
      <p:cViewPr>
        <p:scale>
          <a:sx n="118" d="100"/>
          <a:sy n="118" d="100"/>
        </p:scale>
        <p:origin x="-1500" y="-24"/>
      </p:cViewPr>
      <p:guideLst>
        <p:guide orient="horz" pos="164"/>
        <p:guide orient="horz" pos="482"/>
        <p:guide orient="horz" pos="3748"/>
        <p:guide orient="horz" pos="754"/>
        <p:guide orient="horz" pos="935"/>
        <p:guide pos="3470"/>
        <p:guide pos="295"/>
        <p:guide pos="1474"/>
        <p:guide pos="4286"/>
        <p:guide pos="4558"/>
        <p:guide pos="55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577C8-E138-4ED6-BB43-077F996735EA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53034-8818-46C4-9315-484349E1E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290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80143" y="3861048"/>
            <a:ext cx="691734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300" b="1" dirty="0" smtClean="0">
                <a:solidFill>
                  <a:srgbClr val="333967"/>
                </a:solidFill>
              </a:rPr>
              <a:t>ЦИЛИНДРЫ ТЕПЛОИЗОЛЯЦИОННЫЕ</a:t>
            </a:r>
          </a:p>
          <a:p>
            <a:pPr algn="ctr"/>
            <a:r>
              <a:rPr lang="ru-RU" sz="3300" b="1" dirty="0" smtClean="0">
                <a:solidFill>
                  <a:srgbClr val="333967"/>
                </a:solidFill>
              </a:rPr>
              <a:t>ИЗ БАЗАЛЬТОВОГО ВОЛОКНА</a:t>
            </a:r>
            <a:endParaRPr lang="ru-RU" sz="3300" b="1" dirty="0">
              <a:solidFill>
                <a:srgbClr val="3339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28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6"/>
    </mc:Choice>
    <mc:Fallback xmlns="">
      <p:transition spd="slow" advTm="116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47051" y="152715"/>
            <a:ext cx="6673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rgbClr val="333967"/>
                </a:solidFill>
              </a:rPr>
              <a:t>Цилиндры базальтовые теплоизоляционные</a:t>
            </a:r>
            <a:r>
              <a:rPr lang="en-US" sz="2000" b="1" u="sng" dirty="0" smtClean="0">
                <a:solidFill>
                  <a:srgbClr val="333967"/>
                </a:solidFill>
              </a:rPr>
              <a:t> EXPERT ISOL</a:t>
            </a:r>
            <a:r>
              <a:rPr lang="ru-RU" sz="2000" b="1" u="sng" dirty="0" smtClean="0">
                <a:solidFill>
                  <a:srgbClr val="333967"/>
                </a:solidFill>
              </a:rPr>
              <a:t> </a:t>
            </a:r>
            <a:endParaRPr lang="ru-RU" sz="2000" b="1" u="sng" dirty="0">
              <a:solidFill>
                <a:srgbClr val="333967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4719" y="476672"/>
            <a:ext cx="5579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00B0AC"/>
                </a:solidFill>
              </a:rPr>
              <a:t>Для чего </a:t>
            </a:r>
            <a:r>
              <a:rPr lang="ru-RU" sz="2000" b="1" dirty="0" smtClean="0">
                <a:solidFill>
                  <a:srgbClr val="00B0AC"/>
                </a:solidFill>
              </a:rPr>
              <a:t>нужна теплоизоляция трубопроводов?</a:t>
            </a:r>
            <a:endParaRPr lang="ru-RU" sz="2000" b="1" dirty="0">
              <a:solidFill>
                <a:srgbClr val="00B0AC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4719" y="1116608"/>
            <a:ext cx="83912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Во </a:t>
            </a:r>
            <a:r>
              <a:rPr lang="ru-RU" sz="1400" dirty="0"/>
              <a:t>избежание замерзания движущейся среды (это может спровоцировать не только остановку всего потока, но также повреждение замерзшего участка магистрали</a:t>
            </a:r>
            <a:r>
              <a:rPr lang="ru-RU" sz="1400" dirty="0" smtClean="0"/>
              <a:t>).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/>
              <a:t>Для защиты трубопровода от возможных механических повреждений</a:t>
            </a:r>
            <a:r>
              <a:rPr lang="ru-RU" sz="14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/>
              <a:t>С целью уменьшения потерь </a:t>
            </a:r>
            <a:r>
              <a:rPr lang="ru-RU" sz="1400" dirty="0" smtClean="0"/>
              <a:t>тепла (сохранение определенной температуры, например, в отопительной или промышленной системе).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Для защиты трубопровода </a:t>
            </a:r>
            <a:r>
              <a:rPr lang="ru-RU" sz="1400" dirty="0"/>
              <a:t>от негативного воздействия ультрафиолетового излучения</a:t>
            </a:r>
            <a:r>
              <a:rPr lang="ru-RU" sz="14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Для </a:t>
            </a:r>
            <a:r>
              <a:rPr lang="ru-RU" sz="1400" dirty="0"/>
              <a:t>защиты поверхности магистрали от влаги и иных </a:t>
            </a:r>
            <a:r>
              <a:rPr lang="ru-RU" sz="1400" dirty="0" smtClean="0"/>
              <a:t>веществ (например, в помещениях </a:t>
            </a:r>
            <a:r>
              <a:rPr lang="ru-RU" sz="1400" dirty="0"/>
              <a:t>промышленного </a:t>
            </a:r>
            <a:r>
              <a:rPr lang="ru-RU" sz="1400" dirty="0" smtClean="0"/>
              <a:t>назначения)</a:t>
            </a:r>
            <a:endParaRPr lang="ru-RU" sz="1400" dirty="0"/>
          </a:p>
        </p:txBody>
      </p:sp>
      <p:pic>
        <p:nvPicPr>
          <p:cNvPr id="2052" name="Picture 4" descr="https://v-teplo.ru/img/post/284-mineralovatnie-celindri/image2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27" b="11479"/>
          <a:stretch/>
        </p:blipFill>
        <p:spPr bwMode="auto">
          <a:xfrm>
            <a:off x="0" y="3867864"/>
            <a:ext cx="9144000" cy="301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16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47051" y="152715"/>
            <a:ext cx="6673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rgbClr val="333967"/>
                </a:solidFill>
              </a:rPr>
              <a:t>Цилиндры базальтовые теплоизоляционные</a:t>
            </a:r>
            <a:r>
              <a:rPr lang="en-US" sz="2000" b="1" u="sng" dirty="0" smtClean="0">
                <a:solidFill>
                  <a:srgbClr val="333967"/>
                </a:solidFill>
              </a:rPr>
              <a:t> EXPERT ISOL</a:t>
            </a:r>
            <a:r>
              <a:rPr lang="ru-RU" sz="2000" b="1" u="sng" dirty="0" smtClean="0">
                <a:solidFill>
                  <a:srgbClr val="333967"/>
                </a:solidFill>
              </a:rPr>
              <a:t> </a:t>
            </a:r>
            <a:endParaRPr lang="ru-RU" sz="2000" b="1" u="sng" dirty="0">
              <a:solidFill>
                <a:srgbClr val="333967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4719" y="476672"/>
            <a:ext cx="2551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B0AC"/>
                </a:solidFill>
              </a:rPr>
              <a:t>Область применения</a:t>
            </a:r>
            <a:endParaRPr lang="ru-RU" sz="2000" b="1" dirty="0">
              <a:solidFill>
                <a:srgbClr val="00B0AC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6973" y="1001842"/>
            <a:ext cx="51615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B0AC"/>
                </a:solidFill>
              </a:rPr>
              <a:t>Описание:</a:t>
            </a:r>
          </a:p>
          <a:p>
            <a:r>
              <a:rPr lang="ru-RU" sz="1400" dirty="0" smtClean="0"/>
              <a:t>Теплоизоляционные цилиндры  из базальтового волокна.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44719" y="1844824"/>
            <a:ext cx="4572000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 smtClean="0">
                <a:solidFill>
                  <a:srgbClr val="00B0AC"/>
                </a:solidFill>
              </a:rPr>
              <a:t>Преимущества:</a:t>
            </a:r>
            <a:endParaRPr lang="ru-RU" sz="1400" b="1" dirty="0">
              <a:solidFill>
                <a:srgbClr val="00B0AC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Простота монтажа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Пожарная безопасность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Устойчивость к воздействию влаги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Широкий диапазон температуры применения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Высокий уровень звукоизоляции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Высокая стойкость к агрессивным химическим веществам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Высокая </a:t>
            </a:r>
            <a:r>
              <a:rPr lang="ru-RU" sz="1400" dirty="0" err="1" smtClean="0"/>
              <a:t>биостойкость</a:t>
            </a:r>
            <a:endParaRPr lang="ru-RU" sz="1400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Долговечность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Удобство транспортировки и хранения </a:t>
            </a:r>
            <a:endParaRPr lang="ru-RU" sz="1400" dirty="0"/>
          </a:p>
        </p:txBody>
      </p:sp>
      <p:pic>
        <p:nvPicPr>
          <p:cNvPr id="1026" name="Picture 2" descr="http://sc02.alicdn.com/kf/HTB1V4Vyax2rK1RkSnhJq6ykdpXaL/Good-thermal-insulation-material-rock-wool-pi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80747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41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46530" y="980728"/>
            <a:ext cx="494555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B0AC"/>
                </a:solidFill>
              </a:rPr>
              <a:t>Область применения:</a:t>
            </a:r>
          </a:p>
          <a:p>
            <a:pPr lvl="0"/>
            <a:r>
              <a:rPr lang="ru-RU" sz="1400" dirty="0" smtClean="0"/>
              <a:t>Цилиндры применяются для тепловой и звуковой изоляции:</a:t>
            </a:r>
          </a:p>
          <a:p>
            <a:pPr lvl="0"/>
            <a:endParaRPr lang="ru-RU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/>
              <a:t>трубопроводов тепловых сетей </a:t>
            </a:r>
            <a:r>
              <a:rPr lang="ru-RU" sz="1400" dirty="0"/>
              <a:t>при надземной (на открытом воздухе, в подвалах, помещениях) и подземной (в каналах, тоннелях) прокладках</a:t>
            </a:r>
            <a:r>
              <a:rPr lang="ru-RU" sz="1400" dirty="0" smtClean="0"/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/>
              <a:t>технологических </a:t>
            </a:r>
            <a:r>
              <a:rPr lang="ru-RU" sz="1400" b="1" dirty="0"/>
              <a:t>трубопроводов </a:t>
            </a:r>
            <a:r>
              <a:rPr lang="ru-RU" sz="1400" dirty="0"/>
              <a:t>с положительными и отрицательными температурами всех отраслей промышленности, включая пищевую, предприятий микробиологии, радиоэлектроники и других, где требуется соблюдение условия повышенной чистоты воздуха в помещении</a:t>
            </a:r>
            <a:r>
              <a:rPr lang="ru-RU" sz="1400" dirty="0" smtClean="0"/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/>
              <a:t>трубопроводов </a:t>
            </a:r>
            <a:r>
              <a:rPr lang="ru-RU" sz="1400" b="1" dirty="0"/>
              <a:t>горячего и холодного водоснабжения </a:t>
            </a:r>
            <a:r>
              <a:rPr lang="ru-RU" sz="1400" dirty="0"/>
              <a:t>в жилищном и гражданском строительстве, а также на промышленных предприятиях</a:t>
            </a:r>
            <a:r>
              <a:rPr lang="ru-RU" sz="1400" dirty="0" smtClean="0"/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/>
              <a:t>фланцевых </a:t>
            </a:r>
            <a:r>
              <a:rPr lang="ru-RU" sz="1400" b="1" dirty="0"/>
              <a:t>соединений </a:t>
            </a:r>
            <a:r>
              <a:rPr lang="ru-RU" sz="1400" dirty="0"/>
              <a:t>трубопроводов, муфтовой и фланцевой арматуры</a:t>
            </a:r>
          </a:p>
        </p:txBody>
      </p:sp>
      <p:pic>
        <p:nvPicPr>
          <p:cNvPr id="2050" name="Picture 2" descr="https://o-trubah.com/wp-content/uploads/2016/01/naviv_cylindry-1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980728"/>
            <a:ext cx="3240000" cy="263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rubi24.ru/images/tsulindr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1" r="36298"/>
          <a:stretch/>
        </p:blipFill>
        <p:spPr bwMode="auto">
          <a:xfrm>
            <a:off x="5496013" y="3717032"/>
            <a:ext cx="3240000" cy="2945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47051" y="152715"/>
            <a:ext cx="6673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rgbClr val="333967"/>
                </a:solidFill>
              </a:rPr>
              <a:t>Цилиндры базальтовые теплоизоляционные</a:t>
            </a:r>
            <a:r>
              <a:rPr lang="en-US" sz="2000" b="1" u="sng" dirty="0" smtClean="0">
                <a:solidFill>
                  <a:srgbClr val="333967"/>
                </a:solidFill>
              </a:rPr>
              <a:t> EXPERT ISOL</a:t>
            </a:r>
            <a:r>
              <a:rPr lang="ru-RU" sz="2000" b="1" u="sng" dirty="0" smtClean="0">
                <a:solidFill>
                  <a:srgbClr val="333967"/>
                </a:solidFill>
              </a:rPr>
              <a:t> </a:t>
            </a:r>
            <a:endParaRPr lang="ru-RU" sz="2000" b="1" u="sng" dirty="0">
              <a:solidFill>
                <a:srgbClr val="333967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4719" y="476672"/>
            <a:ext cx="2551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B0AC"/>
                </a:solidFill>
              </a:rPr>
              <a:t>Область применения</a:t>
            </a:r>
            <a:endParaRPr lang="ru-RU" sz="2000" b="1" dirty="0">
              <a:solidFill>
                <a:srgbClr val="00B0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38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47051" y="152715"/>
            <a:ext cx="6673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rgbClr val="333967"/>
                </a:solidFill>
              </a:rPr>
              <a:t>Цилиндры базальтовые теплоизоляционные</a:t>
            </a:r>
            <a:r>
              <a:rPr lang="en-US" sz="2000" b="1" u="sng" dirty="0" smtClean="0">
                <a:solidFill>
                  <a:srgbClr val="333967"/>
                </a:solidFill>
              </a:rPr>
              <a:t> EXPERT ISOL</a:t>
            </a:r>
            <a:r>
              <a:rPr lang="ru-RU" sz="2000" b="1" u="sng" dirty="0" smtClean="0">
                <a:solidFill>
                  <a:srgbClr val="333967"/>
                </a:solidFill>
              </a:rPr>
              <a:t> </a:t>
            </a:r>
            <a:endParaRPr lang="ru-RU" sz="2000" b="1" u="sng" dirty="0">
              <a:solidFill>
                <a:srgbClr val="333967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4719" y="476672"/>
            <a:ext cx="5469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B0AC"/>
                </a:solidFill>
              </a:rPr>
              <a:t>Основные системы, нуждающиеся в изоляции:</a:t>
            </a:r>
            <a:endParaRPr lang="ru-RU" sz="2000" b="1" dirty="0">
              <a:solidFill>
                <a:srgbClr val="00B0AC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4719" y="1116608"/>
            <a:ext cx="83912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К основным системам, нуждающимся в изоляцию трубопроводов в первую очередь, следует отнести: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/>
              <a:t>отопление (линии, пролегающие как внутри помещений, так и снаружи</a:t>
            </a:r>
            <a:r>
              <a:rPr lang="ru-RU" sz="1400" dirty="0" smtClean="0"/>
              <a:t>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/>
              <a:t>сточные воды (внутренние и наружные трубопроводы, если температура окружающего воздуха может опускаться ниже нуля</a:t>
            </a:r>
            <a:r>
              <a:rPr lang="ru-RU" sz="1400" dirty="0" smtClean="0"/>
              <a:t>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/>
              <a:t>технологические системы (точнее, их участки, которые нуждаются в поддержке заданного температурного режима</a:t>
            </a:r>
            <a:r>
              <a:rPr lang="ru-RU" sz="1400" dirty="0" smtClean="0"/>
              <a:t>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/>
              <a:t>канализация (внутренние и наружные трубопроводы, если температура окружающего воздуха может опускаться ниже нуля</a:t>
            </a:r>
            <a:r>
              <a:rPr lang="ru-RU" sz="1400" dirty="0" smtClean="0"/>
              <a:t>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/>
              <a:t>водоснабжение (внутренние и наружные трубопроводы, если температура окружающего воздуха может опускаться ниже нуля</a:t>
            </a:r>
            <a:r>
              <a:rPr lang="ru-RU" sz="1400" dirty="0" smtClean="0"/>
              <a:t>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/>
              <a:t>с</a:t>
            </a:r>
            <a:r>
              <a:rPr lang="ru-RU" sz="1400" dirty="0" smtClean="0"/>
              <a:t>истемы вентиляции;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/>
              <a:t>п</a:t>
            </a:r>
            <a:r>
              <a:rPr lang="ru-RU" sz="1400" dirty="0" smtClean="0"/>
              <a:t>ромышленное оборудование.</a:t>
            </a:r>
            <a:endParaRPr lang="ru-RU" sz="1400" dirty="0"/>
          </a:p>
        </p:txBody>
      </p:sp>
      <p:pic>
        <p:nvPicPr>
          <p:cNvPr id="2050" name="Picture 2" descr="https://v-teplo.ru/img/post/284-mineralovatnie-celindri/image2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357"/>
          <a:stretch/>
        </p:blipFill>
        <p:spPr bwMode="auto">
          <a:xfrm>
            <a:off x="465357" y="5058000"/>
            <a:ext cx="3706716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Монтаж минераловатных целиндров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69"/>
          <a:stretch/>
        </p:blipFill>
        <p:spPr bwMode="auto">
          <a:xfrm>
            <a:off x="5347326" y="4797152"/>
            <a:ext cx="3027672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66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7051" y="152715"/>
            <a:ext cx="6673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rgbClr val="333967"/>
                </a:solidFill>
              </a:rPr>
              <a:t>Цилиндры базальтовые теплоизоляционные</a:t>
            </a:r>
            <a:r>
              <a:rPr lang="en-US" sz="2000" b="1" u="sng" dirty="0" smtClean="0">
                <a:solidFill>
                  <a:srgbClr val="333967"/>
                </a:solidFill>
              </a:rPr>
              <a:t> EXPERT ISOL</a:t>
            </a:r>
            <a:r>
              <a:rPr lang="ru-RU" sz="2000" b="1" u="sng" dirty="0" smtClean="0">
                <a:solidFill>
                  <a:srgbClr val="333967"/>
                </a:solidFill>
              </a:rPr>
              <a:t> </a:t>
            </a:r>
            <a:endParaRPr lang="ru-RU" sz="2000" b="1" u="sng" dirty="0">
              <a:solidFill>
                <a:srgbClr val="333967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719" y="476672"/>
            <a:ext cx="38491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B0AC"/>
                </a:solidFill>
              </a:rPr>
              <a:t>Типы цилиндров по материалам</a:t>
            </a:r>
            <a:endParaRPr lang="ru-RU" sz="2000" b="1" dirty="0">
              <a:solidFill>
                <a:srgbClr val="00B0AC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113867"/>
              </p:ext>
            </p:extLst>
          </p:nvPr>
        </p:nvGraphicFramePr>
        <p:xfrm>
          <a:off x="468315" y="1052736"/>
          <a:ext cx="8267700" cy="5669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53540"/>
                <a:gridCol w="1653540"/>
                <a:gridCol w="1653540"/>
                <a:gridCol w="1653540"/>
                <a:gridCol w="16535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Материал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Вспененный полиэтилен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Вспененный </a:t>
                      </a:r>
                      <a:r>
                        <a:rPr lang="ru-RU" sz="1200" dirty="0" err="1" smtClean="0"/>
                        <a:t>пенополистирол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Вспененный </a:t>
                      </a:r>
                      <a:r>
                        <a:rPr lang="ru-RU" sz="1200" dirty="0" err="1" smtClean="0"/>
                        <a:t>пенополиуритан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Миниральная</a:t>
                      </a:r>
                      <a:r>
                        <a:rPr lang="ru-RU" sz="1200" baseline="0" dirty="0" smtClean="0"/>
                        <a:t> вата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Особенности</a:t>
                      </a:r>
                      <a:r>
                        <a:rPr lang="ru-RU" sz="1200" b="1" baseline="0" dirty="0" smtClean="0"/>
                        <a:t> конструкции цилиндра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Полая трубка с 1 продольным разрезом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 полуцилиндра с системой крепления «шип-паз»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Полая трубка с 1 продольным разрезом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Полая трубка с 1 продольным разрезом или составные элементы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Температура</a:t>
                      </a:r>
                      <a:r>
                        <a:rPr lang="ru-RU" sz="1200" b="1" baseline="0" dirty="0" smtClean="0"/>
                        <a:t> эксплуатации, °С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</a:t>
                      </a:r>
                      <a:r>
                        <a:rPr lang="ru-RU" sz="1200" baseline="0" dirty="0" smtClean="0"/>
                        <a:t> 650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От -110 до +85 (при более высоких температурах сначала монтируется мин.</a:t>
                      </a:r>
                      <a:r>
                        <a:rPr lang="ru-RU" sz="1200" baseline="0" dirty="0" smtClean="0"/>
                        <a:t> вата (больше 3 см)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От -180 до +650</a:t>
                      </a:r>
                      <a:endParaRPr lang="ru-RU" sz="1200" dirty="0"/>
                    </a:p>
                  </a:txBody>
                  <a:tcPr/>
                </a:tc>
              </a:tr>
              <a:tr h="129128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Срок службы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 50 лет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До 50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До 50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До 50 лет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Размеры:</a:t>
                      </a:r>
                    </a:p>
                    <a:p>
                      <a:pPr algn="r"/>
                      <a:r>
                        <a:rPr lang="ru-RU" sz="1200" b="1" i="1" dirty="0" smtClean="0"/>
                        <a:t>Длина, м</a:t>
                      </a:r>
                    </a:p>
                    <a:p>
                      <a:pPr algn="r"/>
                      <a:endParaRPr lang="ru-RU" sz="1200" b="1" i="1" dirty="0" smtClean="0"/>
                    </a:p>
                    <a:p>
                      <a:pPr algn="r"/>
                      <a:r>
                        <a:rPr lang="ru-RU" sz="1200" b="1" i="1" dirty="0" smtClean="0"/>
                        <a:t>Диаметр,</a:t>
                      </a:r>
                      <a:r>
                        <a:rPr lang="ru-RU" sz="1200" b="1" i="1" baseline="0" dirty="0" smtClean="0"/>
                        <a:t> мм</a:t>
                      </a:r>
                    </a:p>
                    <a:p>
                      <a:pPr algn="r"/>
                      <a:r>
                        <a:rPr lang="ru-RU" sz="1200" b="1" i="1" baseline="0" dirty="0" smtClean="0"/>
                        <a:t>Толщина стенок, мм</a:t>
                      </a:r>
                      <a:endParaRPr lang="ru-RU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2</a:t>
                      </a:r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32-530</a:t>
                      </a:r>
                    </a:p>
                    <a:p>
                      <a:r>
                        <a:rPr lang="ru-RU" sz="1200" dirty="0" smtClean="0"/>
                        <a:t>30-100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2</a:t>
                      </a:r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32-1120</a:t>
                      </a:r>
                    </a:p>
                    <a:p>
                      <a:r>
                        <a:rPr lang="ru-RU" sz="1200" dirty="0" smtClean="0"/>
                        <a:t>30-60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0,5-1,2 (базовый размер – 1 м)</a:t>
                      </a:r>
                    </a:p>
                    <a:p>
                      <a:r>
                        <a:rPr lang="ru-RU" sz="1200" dirty="0" smtClean="0"/>
                        <a:t>8-1600</a:t>
                      </a:r>
                      <a:r>
                        <a:rPr lang="ru-RU" sz="1200" baseline="0" dirty="0" smtClean="0"/>
                        <a:t> (внутренний)</a:t>
                      </a:r>
                    </a:p>
                    <a:p>
                      <a:r>
                        <a:rPr lang="ru-RU" sz="1200" baseline="0" dirty="0" smtClean="0"/>
                        <a:t>20-220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Класс пожарной</a:t>
                      </a:r>
                      <a:r>
                        <a:rPr lang="ru-RU" sz="1200" b="1" baseline="0" dirty="0" smtClean="0"/>
                        <a:t> безопасности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Г1-Г4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Г1-Г4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Г1-Г4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Некашированный</a:t>
                      </a:r>
                      <a:r>
                        <a:rPr lang="ru-RU" sz="1200" dirty="0" smtClean="0"/>
                        <a:t>:</a:t>
                      </a:r>
                      <a:r>
                        <a:rPr lang="ru-RU" sz="1200" baseline="0" dirty="0" smtClean="0"/>
                        <a:t> НГ</a:t>
                      </a:r>
                    </a:p>
                    <a:p>
                      <a:r>
                        <a:rPr lang="ru-RU" sz="1200" baseline="0" dirty="0" smtClean="0"/>
                        <a:t>С фольгой: КМ1 (Г1)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Плюсы 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Подходит</a:t>
                      </a:r>
                      <a:r>
                        <a:rPr lang="ru-RU" sz="1200" baseline="0" dirty="0" smtClean="0"/>
                        <a:t> для тонких трубопроводов с большим количеством изгибов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Довольно большой срок эксплуатации</a:t>
                      </a:r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Хорошие показатели звукоизоляции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Самая высокая температура теплоизоляции</a:t>
                      </a:r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Отсутствие</a:t>
                      </a:r>
                      <a:r>
                        <a:rPr lang="ru-RU" sz="1200" baseline="0" dirty="0" smtClean="0"/>
                        <a:t> зазоров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Минусы 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Только для внутренних работ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Всегда составная конструкция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Его любят грызуны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Высокая стоимость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Относительно</a:t>
                      </a:r>
                      <a:r>
                        <a:rPr lang="ru-RU" sz="1200" baseline="0" dirty="0" smtClean="0"/>
                        <a:t> высокая гигроскопичность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42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7051" y="152715"/>
            <a:ext cx="6673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rgbClr val="333967"/>
                </a:solidFill>
              </a:rPr>
              <a:t>Цилиндры базальтовые теплоизоляционные</a:t>
            </a:r>
            <a:r>
              <a:rPr lang="en-US" sz="2000" b="1" u="sng" dirty="0" smtClean="0">
                <a:solidFill>
                  <a:srgbClr val="333967"/>
                </a:solidFill>
              </a:rPr>
              <a:t> EXPERT ISOL</a:t>
            </a:r>
            <a:r>
              <a:rPr lang="ru-RU" sz="2000" b="1" u="sng" dirty="0" smtClean="0">
                <a:solidFill>
                  <a:srgbClr val="333967"/>
                </a:solidFill>
              </a:rPr>
              <a:t> </a:t>
            </a:r>
            <a:endParaRPr lang="ru-RU" sz="2000" b="1" u="sng" dirty="0">
              <a:solidFill>
                <a:srgbClr val="333967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719" y="476672"/>
            <a:ext cx="34015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B0AC"/>
                </a:solidFill>
              </a:rPr>
              <a:t>Технические характеристики</a:t>
            </a:r>
            <a:endParaRPr lang="ru-RU" sz="2000" b="1" dirty="0">
              <a:solidFill>
                <a:srgbClr val="00B0AC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44299"/>
              </p:ext>
            </p:extLst>
          </p:nvPr>
        </p:nvGraphicFramePr>
        <p:xfrm>
          <a:off x="468310" y="1182360"/>
          <a:ext cx="8267702" cy="4409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33851"/>
                <a:gridCol w="413385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Параметр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Значение 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Температура применения, °С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От -180 до +650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Плотность, кг/м³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75,</a:t>
                      </a:r>
                      <a:r>
                        <a:rPr lang="ru-RU" sz="1200" baseline="0" dirty="0" smtClean="0"/>
                        <a:t> 100, 120, 150, 200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Группа горючести:</a:t>
                      </a:r>
                    </a:p>
                    <a:p>
                      <a:pPr algn="r"/>
                      <a:r>
                        <a:rPr lang="ru-RU" sz="1200" dirty="0" smtClean="0"/>
                        <a:t>Без обкладки</a:t>
                      </a:r>
                    </a:p>
                    <a:p>
                      <a:pPr algn="r"/>
                      <a:r>
                        <a:rPr lang="ru-RU" sz="1200" dirty="0" smtClean="0"/>
                        <a:t>В обкладке армированной фольгой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КМ0 (НГ)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smtClean="0"/>
                        <a:t>КМ1 </a:t>
                      </a:r>
                      <a:r>
                        <a:rPr lang="ru-RU" sz="1200" dirty="0" smtClean="0"/>
                        <a:t>(Г1,</a:t>
                      </a:r>
                      <a:r>
                        <a:rPr lang="ru-RU" sz="1200" baseline="0" dirty="0" smtClean="0"/>
                        <a:t> В1, Д1, Т1)</a:t>
                      </a:r>
                      <a:endParaRPr lang="ru-RU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Водопоглащение</a:t>
                      </a:r>
                      <a:r>
                        <a:rPr lang="ru-RU" sz="1200" dirty="0" smtClean="0"/>
                        <a:t> при кратковременном и частичном погружении не более, кг/м²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1,0 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Теплопроводность, Вт/(м*К),</a:t>
                      </a:r>
                      <a:r>
                        <a:rPr lang="ru-RU" sz="1200" baseline="0" dirty="0" smtClean="0"/>
                        <a:t> не более:</a:t>
                      </a:r>
                    </a:p>
                    <a:p>
                      <a:pPr algn="r"/>
                      <a:r>
                        <a:rPr lang="ru-RU" sz="1200" baseline="0" dirty="0" smtClean="0"/>
                        <a:t>λ10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/>
                        <a:t>λ25</a:t>
                      </a:r>
                      <a:endParaRPr lang="ru-RU" sz="1200" dirty="0" smtClean="0"/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/>
                        <a:t>λ125</a:t>
                      </a:r>
                      <a:endParaRPr lang="ru-RU" sz="1200" dirty="0" smtClean="0"/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/>
                        <a:t>λ300</a:t>
                      </a: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0,034-0,036</a:t>
                      </a:r>
                    </a:p>
                    <a:p>
                      <a:r>
                        <a:rPr lang="ru-RU" sz="1200" dirty="0" smtClean="0"/>
                        <a:t>0,036-0,038</a:t>
                      </a:r>
                    </a:p>
                    <a:p>
                      <a:r>
                        <a:rPr lang="ru-RU" sz="1200" dirty="0" smtClean="0"/>
                        <a:t>0,049-0,051</a:t>
                      </a:r>
                    </a:p>
                    <a:p>
                      <a:r>
                        <a:rPr lang="ru-RU" sz="1200" dirty="0" smtClean="0"/>
                        <a:t>0,081-0,082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Водостойкость</a:t>
                      </a:r>
                      <a:r>
                        <a:rPr lang="ru-RU" sz="1200" baseline="0" dirty="0" smtClean="0"/>
                        <a:t> (рН)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Линейные</a:t>
                      </a:r>
                      <a:r>
                        <a:rPr lang="ru-RU" sz="1200" baseline="0" dirty="0" smtClean="0"/>
                        <a:t> размеры:</a:t>
                      </a:r>
                    </a:p>
                    <a:p>
                      <a:pPr algn="r"/>
                      <a:r>
                        <a:rPr lang="ru-RU" sz="1200" b="0" i="1" dirty="0" smtClean="0"/>
                        <a:t>Длина, м</a:t>
                      </a:r>
                    </a:p>
                    <a:p>
                      <a:pPr algn="r"/>
                      <a:r>
                        <a:rPr lang="ru-RU" sz="1200" b="0" i="1" dirty="0" smtClean="0"/>
                        <a:t>Диаметр,</a:t>
                      </a:r>
                      <a:r>
                        <a:rPr lang="ru-RU" sz="1200" b="0" i="1" baseline="0" dirty="0" smtClean="0"/>
                        <a:t> мм</a:t>
                      </a:r>
                    </a:p>
                    <a:p>
                      <a:pPr algn="r"/>
                      <a:r>
                        <a:rPr lang="ru-RU" sz="1200" b="0" i="1" baseline="0" dirty="0" smtClean="0"/>
                        <a:t>Толщина стенок, мм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1</a:t>
                      </a:r>
                    </a:p>
                    <a:p>
                      <a:r>
                        <a:rPr lang="ru-RU" sz="1200" dirty="0" smtClean="0"/>
                        <a:t>8-1600</a:t>
                      </a:r>
                      <a:r>
                        <a:rPr lang="ru-RU" sz="1200" baseline="0" dirty="0" smtClean="0"/>
                        <a:t> (внутренний)</a:t>
                      </a:r>
                    </a:p>
                    <a:p>
                      <a:r>
                        <a:rPr lang="ru-RU" sz="1200" baseline="0" dirty="0" smtClean="0"/>
                        <a:t>20-220</a:t>
                      </a:r>
                      <a:endParaRPr lang="ru-RU" sz="12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95536" y="5838363"/>
            <a:ext cx="25807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00B0AC"/>
                </a:solidFill>
              </a:rPr>
              <a:t>Цена на цилиндры зависит от: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 smtClean="0"/>
              <a:t>Плотности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 smtClean="0"/>
              <a:t>Диаметра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 smtClean="0"/>
              <a:t>Толщины стенок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11493" y="5838363"/>
            <a:ext cx="43089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00B0AC"/>
                </a:solidFill>
              </a:rPr>
              <a:t>Также нужно знать для расчета стоимости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 smtClean="0"/>
              <a:t>Геометрические размеры трубы или элементов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 smtClean="0"/>
              <a:t>Условия эксплуатации</a:t>
            </a:r>
          </a:p>
        </p:txBody>
      </p:sp>
    </p:spTree>
    <p:extLst>
      <p:ext uri="{BB962C8B-B14F-4D97-AF65-F5344CB8AC3E}">
        <p14:creationId xmlns:p14="http://schemas.microsoft.com/office/powerpoint/2010/main" val="14483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v-teplo.ru/img/post/284-mineralovatnie-celindri/image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464" y="1209288"/>
            <a:ext cx="3240000" cy="2363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47051" y="152715"/>
            <a:ext cx="6673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rgbClr val="333967"/>
                </a:solidFill>
              </a:rPr>
              <a:t>Цилиндры базальтовые теплоизоляционные</a:t>
            </a:r>
            <a:r>
              <a:rPr lang="en-US" sz="2000" b="1" u="sng" dirty="0" smtClean="0">
                <a:solidFill>
                  <a:srgbClr val="333967"/>
                </a:solidFill>
              </a:rPr>
              <a:t> EXPERT ISOL</a:t>
            </a:r>
            <a:r>
              <a:rPr lang="ru-RU" sz="2000" b="1" u="sng" dirty="0" smtClean="0">
                <a:solidFill>
                  <a:srgbClr val="333967"/>
                </a:solidFill>
              </a:rPr>
              <a:t> </a:t>
            </a:r>
            <a:endParaRPr lang="ru-RU" sz="2000" b="1" u="sng" dirty="0">
              <a:solidFill>
                <a:srgbClr val="33396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4719" y="476672"/>
            <a:ext cx="2500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B0AC"/>
                </a:solidFill>
              </a:rPr>
              <a:t>Технология монтажа</a:t>
            </a:r>
            <a:endParaRPr lang="ru-RU" sz="2000" b="1" dirty="0">
              <a:solidFill>
                <a:srgbClr val="00B0AC"/>
              </a:solidFill>
            </a:endParaRPr>
          </a:p>
        </p:txBody>
      </p:sp>
      <p:pic>
        <p:nvPicPr>
          <p:cNvPr id="5" name="Picture 4" descr="https://v-teplo.ru/img/post/284-mineralovatnie-celindri/image1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35"/>
          <a:stretch/>
        </p:blipFill>
        <p:spPr bwMode="auto">
          <a:xfrm>
            <a:off x="5490293" y="4042651"/>
            <a:ext cx="3240000" cy="19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360040" y="1052736"/>
            <a:ext cx="4572000" cy="61247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smtClean="0"/>
              <a:t>Монтаж цилиндров прост:</a:t>
            </a:r>
          </a:p>
          <a:p>
            <a:pPr marL="228600" indent="-228600">
              <a:buAutoNum type="arabicPeriod"/>
            </a:pPr>
            <a:r>
              <a:rPr lang="ru-RU" sz="1400" dirty="0" smtClean="0"/>
              <a:t>Труба очищается от влаги и грязи</a:t>
            </a:r>
          </a:p>
          <a:p>
            <a:pPr marL="228600" indent="-228600">
              <a:buAutoNum type="arabicPeriod"/>
            </a:pPr>
            <a:endParaRPr lang="ru-RU" sz="1400" dirty="0" smtClean="0"/>
          </a:p>
          <a:p>
            <a:pPr marL="228600" indent="-228600">
              <a:buFontTx/>
              <a:buAutoNum type="arabicPeriod"/>
            </a:pPr>
            <a:r>
              <a:rPr lang="ru-RU" sz="1400" dirty="0" smtClean="0"/>
              <a:t>Цилиндр примеряется к месту установки: отсутствие </a:t>
            </a:r>
            <a:r>
              <a:rPr lang="ru-RU" sz="1400" dirty="0"/>
              <a:t>«горбов» свидетельствует о том, что размеры скорлупы были правильно подобраны</a:t>
            </a:r>
            <a:r>
              <a:rPr lang="ru-RU" sz="1400" dirty="0" smtClean="0"/>
              <a:t>.</a:t>
            </a:r>
          </a:p>
          <a:p>
            <a:pPr marL="228600" indent="-228600">
              <a:buFontTx/>
              <a:buAutoNum type="arabicPeriod"/>
            </a:pPr>
            <a:endParaRPr lang="ru-RU" sz="1400" dirty="0" smtClean="0"/>
          </a:p>
          <a:p>
            <a:pPr marL="228600" indent="-228600">
              <a:buFontTx/>
              <a:buAutoNum type="arabicPeriod"/>
            </a:pPr>
            <a:r>
              <a:rPr lang="ru-RU" sz="1400" dirty="0" smtClean="0"/>
              <a:t>Монтаж осуществляется так, чтобы продольные швы были расположены со смещением.</a:t>
            </a:r>
          </a:p>
          <a:p>
            <a:pPr marL="228600" indent="-228600">
              <a:buFontTx/>
              <a:buAutoNum type="arabicPeriod"/>
            </a:pPr>
            <a:endParaRPr lang="ru-RU" sz="1400" dirty="0"/>
          </a:p>
          <a:p>
            <a:pPr marL="228600" indent="-228600">
              <a:buFontTx/>
              <a:buAutoNum type="arabicPeriod"/>
            </a:pPr>
            <a:r>
              <a:rPr lang="ru-RU" sz="1400" dirty="0" smtClean="0"/>
              <a:t>В </a:t>
            </a:r>
            <a:r>
              <a:rPr lang="ru-RU" sz="1400" dirty="0"/>
              <a:t>случае монтажа цилиндров на конструкции вертикального типа необходимо ставить специальные укрепляющие кольца с шагом 4 метра. Это предотвратит сползание утеплителя</a:t>
            </a:r>
            <a:r>
              <a:rPr lang="ru-RU" sz="1400" dirty="0" smtClean="0"/>
              <a:t>.</a:t>
            </a:r>
          </a:p>
          <a:p>
            <a:pPr marL="228600" indent="-228600">
              <a:buFontTx/>
              <a:buAutoNum type="arabicPeriod"/>
            </a:pPr>
            <a:endParaRPr lang="ru-RU" sz="1400" dirty="0" smtClean="0"/>
          </a:p>
          <a:p>
            <a:pPr marL="228600" indent="-228600">
              <a:buFontTx/>
              <a:buAutoNum type="arabicPeriod"/>
            </a:pPr>
            <a:r>
              <a:rPr lang="ru-RU" sz="1400" dirty="0"/>
              <a:t>При установке каждый новый цилиндр должен максимально плотно прилегать к соседнему</a:t>
            </a:r>
            <a:r>
              <a:rPr lang="ru-RU" sz="1400" dirty="0" smtClean="0"/>
              <a:t>.</a:t>
            </a:r>
          </a:p>
          <a:p>
            <a:pPr marL="228600" indent="-228600">
              <a:buFontTx/>
              <a:buAutoNum type="arabicPeriod"/>
            </a:pPr>
            <a:endParaRPr lang="ru-RU" sz="1400" dirty="0" smtClean="0"/>
          </a:p>
          <a:p>
            <a:pPr marL="228600" indent="-228600">
              <a:buFontTx/>
              <a:buAutoNum type="arabicPeriod"/>
            </a:pPr>
            <a:r>
              <a:rPr lang="ru-RU" sz="1400" dirty="0"/>
              <a:t>В случае применения не кашированного цилиндра, его необходимо дополнительно укреплять при помощи прочной проволоки</a:t>
            </a:r>
            <a:r>
              <a:rPr lang="ru-RU" sz="1400" dirty="0" smtClean="0"/>
              <a:t>.</a:t>
            </a:r>
          </a:p>
          <a:p>
            <a:pPr marL="228600" indent="-228600">
              <a:buFontTx/>
              <a:buAutoNum type="arabicPeriod"/>
            </a:pPr>
            <a:endParaRPr lang="ru-RU" sz="1400" dirty="0" smtClean="0"/>
          </a:p>
          <a:p>
            <a:pPr marL="228600" indent="-228600">
              <a:buFontTx/>
              <a:buAutoNum type="arabicPeriod"/>
            </a:pPr>
            <a:r>
              <a:rPr lang="ru-RU" sz="1400" dirty="0" smtClean="0"/>
              <a:t>Места соединения кашированных цилиндров дополнительно герметизироваться алюминиевым скотчем</a:t>
            </a:r>
            <a:endParaRPr lang="ru-RU" sz="1400" dirty="0"/>
          </a:p>
          <a:p>
            <a:endParaRPr lang="ru-RU" sz="1400" dirty="0"/>
          </a:p>
          <a:p>
            <a:pPr marL="228600" indent="-228600">
              <a:buFontTx/>
              <a:buAutoNum type="arabicPeriod"/>
            </a:pPr>
            <a:endParaRPr lang="ru-RU" sz="1400" dirty="0"/>
          </a:p>
          <a:p>
            <a:pPr marL="228600" indent="-228600">
              <a:buAutoNum type="arabicPeriod"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77463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4370</TotalTime>
  <Words>767</Words>
  <Application>Microsoft Office PowerPoint</Application>
  <PresentationFormat>Экран (4:3)</PresentationFormat>
  <Paragraphs>175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187</cp:revision>
  <cp:lastPrinted>2019-07-09T12:21:36Z</cp:lastPrinted>
  <dcterms:created xsi:type="dcterms:W3CDTF">2019-06-27T12:08:50Z</dcterms:created>
  <dcterms:modified xsi:type="dcterms:W3CDTF">2019-09-03T13:12:42Z</dcterms:modified>
</cp:coreProperties>
</file>